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53"/>
  </p:notesMasterIdLst>
  <p:handoutMasterIdLst>
    <p:handoutMasterId r:id="rId54"/>
  </p:handoutMasterIdLst>
  <p:sldIdLst>
    <p:sldId id="274" r:id="rId5"/>
    <p:sldId id="276" r:id="rId6"/>
    <p:sldId id="353" r:id="rId7"/>
    <p:sldId id="389" r:id="rId8"/>
    <p:sldId id="354" r:id="rId9"/>
    <p:sldId id="394" r:id="rId10"/>
    <p:sldId id="395" r:id="rId11"/>
    <p:sldId id="396" r:id="rId12"/>
    <p:sldId id="397" r:id="rId13"/>
    <p:sldId id="398" r:id="rId14"/>
    <p:sldId id="399" r:id="rId15"/>
    <p:sldId id="436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28" r:id="rId27"/>
    <p:sldId id="429" r:id="rId28"/>
    <p:sldId id="430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7" r:id="rId46"/>
    <p:sldId id="435" r:id="rId47"/>
    <p:sldId id="426" r:id="rId48"/>
    <p:sldId id="349" r:id="rId49"/>
    <p:sldId id="437" r:id="rId50"/>
    <p:sldId id="352" r:id="rId51"/>
    <p:sldId id="434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8E19F"/>
    <a:srgbClr val="000000"/>
    <a:srgbClr val="FBEEC9"/>
    <a:srgbClr val="ADA485"/>
    <a:srgbClr val="FF3399"/>
    <a:srgbClr val="F8DC9E"/>
    <a:srgbClr val="FBEED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91" d="100"/>
          <a:sy n="91" d="100"/>
        </p:scale>
        <p:origin x="6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576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D698B4-99AE-40A0-971E-0F083F5CCAB3}" type="slidenum">
              <a:rPr lang="en-US" smtClean="0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910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2256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297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299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006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687585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521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5001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031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4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0599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021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78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130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09-May-16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64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ML5#Plan_20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HTML 5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52600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/>
              <a:t>Document Structure, Basic Tags, Common Elements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orbitalswap.com/wp-content/uploads/2013/02/1228581-html5-css3-navigateu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5012" y="4068034"/>
            <a:ext cx="4360840" cy="208541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http://softuni.bg</a:t>
            </a:r>
            <a:endParaRPr lang="en-US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353217"/>
            <a:ext cx="2590800" cy="2843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427806" y="3416866"/>
            <a:ext cx="343885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dirty="0"/>
              <a:t>are properties of the HTML elements</a:t>
            </a:r>
          </a:p>
          <a:p>
            <a:pPr lvl="1"/>
            <a:r>
              <a:rPr lang="en-US" dirty="0"/>
              <a:t>Used to specify size, color, borders, etc…</a:t>
            </a:r>
          </a:p>
          <a:p>
            <a:pPr lvl="1"/>
            <a:r>
              <a:rPr lang="en-US" dirty="0"/>
              <a:t>Has value surrounded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"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' '</a:t>
            </a:r>
            <a:r>
              <a:rPr lang="en-US" dirty="0"/>
              <a:t> (always a string)</a:t>
            </a:r>
          </a:p>
          <a:p>
            <a:pPr lvl="1"/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46212" y="3429000"/>
            <a:ext cx="9067800" cy="26741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 makes a hyperlink to SoftUni --&gt;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href="http://softuni.bg"&gt;go to SoftUni&lt;/a&gt;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&lt;!-– makes a horizontal line --&gt;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width="95%" size="3px" /&gt;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&lt;!-– adds an image in the web page --&gt;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src="images/SoftUni-logo.png" 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09112" y="4804894"/>
            <a:ext cx="2514600" cy="1031052"/>
          </a:xfrm>
          <a:prstGeom prst="wedgeRoundRectCallout">
            <a:avLst>
              <a:gd name="adj1" fmla="val -123596"/>
              <a:gd name="adj2" fmla="val -33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 tags don't have 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09111" y="4787827"/>
            <a:ext cx="2590800" cy="1031052"/>
          </a:xfrm>
          <a:prstGeom prst="wedgeRoundRectCallout">
            <a:avLst>
              <a:gd name="adj1" fmla="val -74336"/>
              <a:gd name="adj2" fmla="val 448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 tags don't have s closing tag</a:t>
            </a:r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Common attributes for every HTML element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– assigns a unique element identifier (ID)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– assigns CSS class to styling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– assigns a name (for form</a:t>
            </a:r>
            <a:r>
              <a:rPr lang="bg-BG" dirty="0"/>
              <a:t> </a:t>
            </a:r>
            <a:r>
              <a:rPr lang="en-US" dirty="0"/>
              <a:t>elements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/>
              <a:t> – defines inline CSS style definitions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Specific attributes for certain elements</a:t>
            </a:r>
          </a:p>
          <a:p>
            <a:pPr lvl="1"/>
            <a:r>
              <a:rPr lang="en-US" dirty="0"/>
              <a:t>E.g. attribute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element</a:t>
            </a:r>
          </a:p>
          <a:p>
            <a:pPr lvl="2"/>
            <a:r>
              <a:rPr lang="en-US" dirty="0"/>
              <a:t>Shows the path to the image to be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 descr="http://m1.behance.net/rendition/modules/73948383/disp/4a0e93e9e6009dfb95c815a31c57d6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0810" y="3505200"/>
            <a:ext cx="2667000" cy="2667000"/>
          </a:xfrm>
          <a:prstGeom prst="roundRect">
            <a:avLst>
              <a:gd name="adj" fmla="val 9503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data-</a:t>
            </a:r>
            <a:r>
              <a:rPr lang="en-US" dirty="0"/>
              <a:t> attributes gives us the ability to embed custom data attributes on all HTML elements.</a:t>
            </a:r>
          </a:p>
          <a:p>
            <a:r>
              <a:rPr lang="en-US" dirty="0"/>
              <a:t>The stored (custom) data can then be used in the page's JavaScript.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Note:</a:t>
            </a:r>
            <a:r>
              <a:rPr lang="en-US" i="1" dirty="0"/>
              <a:t> Custom attributes prefixed with "data-" will be completely ignored by the user agent.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886200"/>
            <a:ext cx="975106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data-my-attribute="MyAttribute"&gt;&lt;/div&gt;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383668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219200"/>
            <a:ext cx="11579384" cy="142801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are tags with content</a:t>
            </a:r>
          </a:p>
          <a:p>
            <a:pPr lvl="1"/>
            <a:r>
              <a:rPr lang="en-US" dirty="0"/>
              <a:t>Opening tag (+ attributes) + content + closing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8883" y="2809343"/>
            <a:ext cx="975106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7612" y="3846045"/>
            <a:ext cx="9751060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90012" y="3547768"/>
            <a:ext cx="2590800" cy="713479"/>
          </a:xfrm>
          <a:prstGeom prst="wedgeRoundRectCallout">
            <a:avLst>
              <a:gd name="adj1" fmla="val -48035"/>
              <a:gd name="adj2" fmla="val -986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2272" y="3498955"/>
            <a:ext cx="2212340" cy="713479"/>
          </a:xfrm>
          <a:prstGeom prst="wedgeRoundRectCallout">
            <a:avLst>
              <a:gd name="adj1" fmla="val -71839"/>
              <a:gd name="adj2" fmla="val 390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57229" y="5666037"/>
            <a:ext cx="2092960" cy="713479"/>
          </a:xfrm>
          <a:prstGeom prst="wedgeRoundRectCallout">
            <a:avLst>
              <a:gd name="adj1" fmla="val -72003"/>
              <a:gd name="adj2" fmla="val -35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39556" y="4436659"/>
            <a:ext cx="4648200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4850258"/>
            <a:ext cx="2514600" cy="1017142"/>
          </a:xfrm>
          <a:prstGeom prst="wedgeRoundRectCallout">
            <a:avLst>
              <a:gd name="adj1" fmla="val -68110"/>
              <a:gd name="adj2" fmla="val -2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442272" y="1770200"/>
            <a:ext cx="7304281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20080" y="2707479"/>
            <a:ext cx="6548665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3074" name="Picture 2" descr="http://www.hospitality-school.com/wp-content/uploads/2010/07/front-office-terminolog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77" y="3733800"/>
            <a:ext cx="4005991" cy="2324394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exacterm.files.wordpress.com/2009/05/terminology-management.jpg?w=450&amp;h=3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48" y="3824115"/>
            <a:ext cx="4005991" cy="2143764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68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147" y="1084400"/>
            <a:ext cx="11782531" cy="820600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1981199"/>
            <a:ext cx="10563648" cy="719034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6146" name="Picture 2" descr="http://2.bp.blogspot.com/-Hs23xASquRQ/TvrKT8NdZGI/AAAAAAAAAAQ/vhsE5mNL0eM/s1600/commercial_steel_build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6" y="2971800"/>
            <a:ext cx="5309576" cy="2951594"/>
          </a:xfrm>
          <a:prstGeom prst="roundRect">
            <a:avLst>
              <a:gd name="adj" fmla="val 437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georgehart.com/sculpture/deep-structure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7162" y="2971800"/>
            <a:ext cx="3917835" cy="2951594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lvl="1"/>
            <a:r>
              <a:rPr lang="en-US" dirty="0"/>
              <a:t>Used to mark the start and ending of the HTML document</a:t>
            </a:r>
          </a:p>
          <a:p>
            <a:pPr lvl="1"/>
            <a:r>
              <a:rPr lang="en-US" dirty="0"/>
              <a:t>All the content of the web page is inside this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8883" y="4724400"/>
            <a:ext cx="9751060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r>
              <a:rPr lang="en-US" dirty="0"/>
              <a:t>What is in there?</a:t>
            </a:r>
          </a:p>
          <a:p>
            <a:pPr lvl="1"/>
            <a:r>
              <a:rPr lang="en-US" dirty="0"/>
              <a:t>Styles declarations</a:t>
            </a:r>
          </a:p>
          <a:p>
            <a:pPr lvl="1"/>
            <a:r>
              <a:rPr lang="en-US" dirty="0"/>
              <a:t>Scripts declarations</a:t>
            </a:r>
          </a:p>
          <a:p>
            <a:pPr lvl="1"/>
            <a:r>
              <a:rPr lang="en-US" dirty="0"/>
              <a:t>Encoding specification</a:t>
            </a:r>
          </a:p>
          <a:p>
            <a:pPr lvl="1"/>
            <a:r>
              <a:rPr lang="en-US" dirty="0"/>
              <a:t>Metadata definitions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 tag – the text in the title (tab title) of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098" name="Picture 2" descr="http://farm4.staticflickr.com/3243/2837029754_69f6f5aa44_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952705"/>
            <a:ext cx="4395232" cy="2472962"/>
          </a:xfrm>
          <a:prstGeom prst="roundRect">
            <a:avLst>
              <a:gd name="adj" fmla="val 77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DOCTYPE and Body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40207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/>
              <a:t> declaration is kind of the validator of the page</a:t>
            </a:r>
          </a:p>
          <a:p>
            <a:pPr lvl="1"/>
            <a:r>
              <a:rPr lang="en-US" dirty="0"/>
              <a:t>Tells the browser which version of HTML to use</a:t>
            </a:r>
          </a:p>
          <a:p>
            <a:pPr lvl="1"/>
            <a:r>
              <a:rPr lang="en-US" dirty="0"/>
              <a:t>Prefer the HTML 5 </a:t>
            </a:r>
            <a:r>
              <a:rPr lang="en-US" noProof="1"/>
              <a:t>Doctype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/>
              <a:t> element contains the entire visible markup</a:t>
            </a:r>
          </a:p>
          <a:p>
            <a:pPr lvl="1"/>
            <a:r>
              <a:rPr lang="en-US" dirty="0"/>
              <a:t>Headings, paragraphs</a:t>
            </a:r>
            <a:r>
              <a:rPr lang="bg-BG" dirty="0"/>
              <a:t>, </a:t>
            </a:r>
            <a:r>
              <a:rPr lang="en-US" dirty="0"/>
              <a:t>text, hyperlinks, images, etc…</a:t>
            </a:r>
          </a:p>
          <a:p>
            <a:pPr lvl="1"/>
            <a:r>
              <a:rPr lang="en-US" dirty="0"/>
              <a:t>Forms, textboxes, sliders, buttons,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9718" y="3308388"/>
            <a:ext cx="1065887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147" y="4529535"/>
            <a:ext cx="11782531" cy="820600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12589" y="5466814"/>
            <a:ext cx="1056364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170" name="Picture 2" descr="http://www.architecture.com/Images/RIBATrust/RIBALibrary/Exhibitions/2007/ArchitectureGallery/Structures/CantileverStructure_530x42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44" y="1613850"/>
            <a:ext cx="3961368" cy="2383047"/>
          </a:xfrm>
          <a:prstGeom prst="roundRect">
            <a:avLst>
              <a:gd name="adj" fmla="val 631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1.gstatic.com/images?q=tbn:ANd9GcTVr_Vo7od63JeKkHCFxTdkaed7Uo0_mED8j3-tPRRxn7y6vTMBcmGjW_rz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13849"/>
            <a:ext cx="4240881" cy="2383047"/>
          </a:xfrm>
          <a:prstGeom prst="roundRect">
            <a:avLst>
              <a:gd name="adj" fmla="val 631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7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Hypertext Markup Language (HTML)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Terminology: Tags, Attributes, Elements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Document Structure: </a:t>
            </a:r>
          </a:p>
          <a:p>
            <a:pPr marL="1066693" lvl="2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dirty="0"/>
              <a:t>&lt;html&gt;, &lt;head&gt;, &lt;body&gt;, </a:t>
            </a:r>
            <a:r>
              <a:rPr lang="en-US" noProof="1"/>
              <a:t>DOCTYPE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Common Elements: Text, Paragraphs,</a:t>
            </a:r>
            <a:br>
              <a:rPr lang="en-US" dirty="0"/>
            </a:br>
            <a:r>
              <a:rPr lang="en-US" dirty="0"/>
              <a:t>Headings, Hyperlinks, Images, Lists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Section Elements: &lt;div&gt; and &lt;span&gt;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Semantic Structural Tags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231696" y="3773167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18812" y="2744483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95400"/>
            <a:ext cx="4456199" cy="518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text formatting tags modify the text inside them</a:t>
            </a:r>
          </a:p>
          <a:p>
            <a:pPr lvl="1">
              <a:defRPr/>
            </a:pPr>
            <a:r>
              <a:rPr lang="en-US" dirty="0"/>
              <a:t>Ex.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/>
              <a:t> makes the text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dirty="0"/>
              <a:t>" bold</a:t>
            </a:r>
          </a:p>
          <a:p>
            <a:pPr lvl="1">
              <a:defRPr/>
            </a:pPr>
            <a:r>
              <a:rPr lang="en-US" dirty="0"/>
              <a:t>Most of them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deprecated </a:t>
            </a:r>
            <a:r>
              <a:rPr lang="bg-BG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CSS instead!</a:t>
            </a:r>
          </a:p>
        </p:txBody>
      </p:sp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123284"/>
              </p:ext>
            </p:extLst>
          </p:nvPr>
        </p:nvGraphicFramePr>
        <p:xfrm>
          <a:off x="5180012" y="1283209"/>
          <a:ext cx="6096000" cy="4965191"/>
        </p:xfrm>
        <a:graphic>
          <a:graphicData uri="http://schemas.openxmlformats.org/drawingml/2006/table">
            <a:tbl>
              <a:tblPr/>
              <a:tblGrid>
                <a:gridCol w="327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3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HTML Element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Result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&lt;strong&gt;&lt;/strong&gt;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strong (bold)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&lt;em&gt;&lt;/em&gt;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1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emphasized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&lt;sub&gt;&lt;/sub&gt;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400" b="0" i="0" u="none" strike="noStrike" cap="none" normalizeH="0" baseline="-2500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400" b="0" i="0" u="none" strike="noStrike" cap="none" normalizeH="0" baseline="-2500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&lt;sup&gt;&lt;/sup&gt;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400" b="0" i="0" u="none" strike="noStrike" cap="none" normalizeH="0" baseline="3000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&lt;b&gt;&lt;/b&gt;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bold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&lt;i&gt;&lt;/i&gt;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1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italicized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34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&lt;u&gt;&lt;/u&gt;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sng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underlined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64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&lt;pre&gt;&lt;/pre&gt;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marL="157466" marR="15746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4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Some Simple Tags</a:t>
            </a:r>
            <a:endParaRPr lang="en-US" dirty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/>
              <a:t>Hyperlink tag</a:t>
            </a:r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ZA" dirty="0"/>
              <a:t>Image tag</a:t>
            </a:r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ZA" dirty="0"/>
              <a:t>Text formatting tags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785409" y="1850653"/>
            <a:ext cx="1057065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href="http://www.softuni.bg" title="SoftUni"&gt;SoftUni&lt;/a&gt;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790852" y="3200400"/>
            <a:ext cx="1057065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781554" y="4607207"/>
            <a:ext cx="1057065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  <p:extLst>
      <p:ext uri="{BB962C8B-B14F-4D97-AF65-F5344CB8AC3E}">
        <p14:creationId xmlns:p14="http://schemas.microsoft.com/office/powerpoint/2010/main" val="413381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9264" y="1939802"/>
            <a:ext cx="1056294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href="http://www.softuni.bg" title="SoftUni"&gt;SoftUni&lt;/a&gt;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9264" y="3329608"/>
            <a:ext cx="10562948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id="exercises"&gt;Exercises&lt;/h1&gt;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&lt;a href="#exercises" target="_blank"&gt;exercises&lt;/a&gt;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9264" y="5562600"/>
            <a:ext cx="1056294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href="../2.%20HTML5-Overview.pptx"&gt;presentation&lt;/a&gt;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4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inserted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&lt;img&gt;</a:t>
            </a:r>
            <a:r>
              <a:rPr lang="en-US" dirty="0"/>
              <a:t> tag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Recommended attributes for all images: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alt</a:t>
            </a:r>
            <a:r>
              <a:rPr lang="en-US" dirty="0"/>
              <a:t> – image alternative text (acts like a description)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dirty="0"/>
              <a:t> – image description (shown on mouse hover)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– the image size</a:t>
            </a:r>
          </a:p>
          <a:p>
            <a:pPr lvl="2"/>
            <a:r>
              <a:rPr lang="en-US" dirty="0"/>
              <a:t>Avoid using width and height attributes.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CSS instead!</a:t>
            </a:r>
          </a:p>
          <a:p>
            <a:pPr lvl="2"/>
            <a:r>
              <a:rPr lang="en-US" dirty="0"/>
              <a:t>A</a:t>
            </a:r>
            <a:r>
              <a:rPr lang="en-US" dirty="0">
                <a:sym typeface="Wingdings" panose="05000000000000000000" pitchFamily="2" charset="2"/>
              </a:rPr>
              <a:t>lways assign size to all images!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50" y="2057400"/>
            <a:ext cx="11009262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alt="company logo"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width="150px" height="150px"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title="Company Slogan"</a:t>
            </a: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114884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Embedded images have special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/>
              <a:t> attribute: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 embedded images only as last resort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cached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modify / maintain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Images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8012" y="1981200"/>
            <a:ext cx="10958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alt="Embedded Image" src="data:image/png;base64,iVBORw0KGgoAAAANSUhEUgAAADIA..." /&gt;</a:t>
            </a:r>
            <a:endParaRPr lang="en-US" sz="24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/>
              <a:t>Headings and Paragraphs</a:t>
            </a:r>
            <a:endParaRPr lang="en-US" sz="3800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03214" y="990600"/>
            <a:ext cx="11582398" cy="548005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/>
              <a:t>Heading Tags: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ZA" dirty="0"/>
              <a:t> –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ZA" dirty="0"/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ZA" dirty="0"/>
              <a:t>Paragraph Tags: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/>
          </a:p>
          <a:p>
            <a:pPr>
              <a:lnSpc>
                <a:spcPct val="90000"/>
              </a:lnSpc>
              <a:spcBef>
                <a:spcPts val="3600"/>
              </a:spcBef>
              <a:defRPr/>
            </a:pPr>
            <a:r>
              <a:rPr lang="en-ZA" dirty="0"/>
              <a:t>Sections: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ZA" dirty="0"/>
              <a:t> and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1007272" y="3713707"/>
            <a:ext cx="10165819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1007272" y="1649104"/>
            <a:ext cx="101658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1007272" y="5382904"/>
            <a:ext cx="10165819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is a div</a:t>
            </a:r>
            <a:b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14400"/>
            <a:ext cx="11579384" cy="5715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 using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200" dirty="0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200" noProof="1">
              <a:latin typeface="Courier New" pitchFamily="49" charset="0"/>
            </a:endParaRPr>
          </a:p>
          <a:p>
            <a:pPr>
              <a:defRPr/>
            </a:pPr>
            <a:endParaRPr lang="en-US" sz="3200" dirty="0">
              <a:latin typeface="Courier New" pitchFamily="49" charset="0"/>
            </a:endParaRPr>
          </a:p>
          <a:p>
            <a:pPr>
              <a:defRPr/>
            </a:pPr>
            <a:endParaRPr lang="en-US" sz="32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910698" y="1550819"/>
            <a:ext cx="10365314" cy="195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&lt;li&gt;Java&lt;/li&gt;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&lt;li&gt;PHP&lt;/li&gt;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C++</a:t>
            </a: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5063411" y="5130470"/>
            <a:ext cx="119051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>
              <a:buFontTx/>
              <a:buAutoNum type="alpha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246293" y="4232276"/>
            <a:ext cx="119051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Java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C++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2988515" y="5029201"/>
            <a:ext cx="119051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57200" indent="-457200">
              <a:buFontTx/>
              <a:buAutoNum type="alpha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7148910" y="5181601"/>
            <a:ext cx="134440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609600" indent="-609600">
              <a:buFontTx/>
              <a:buAutoNum type="romanU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9132621" y="4444883"/>
            <a:ext cx="122899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Java</a:t>
            </a:r>
          </a:p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495300" indent="-495300">
              <a:buFontTx/>
              <a:buAutoNum type="romanLcPeriod"/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C++</a:t>
            </a:r>
            <a:endParaRPr kumimoji="0" 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523515" y="4047473"/>
            <a:ext cx="2995737" cy="74823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1099840" y="4191000"/>
            <a:ext cx="602223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3453106" y="4065182"/>
            <a:ext cx="2642573" cy="87672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2894012" y="4953000"/>
            <a:ext cx="559095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5421527" y="4059420"/>
            <a:ext cx="1117681" cy="96978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4919260" y="5094306"/>
            <a:ext cx="631856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6944020" y="4059420"/>
            <a:ext cx="282674" cy="93981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7022120" y="5105400"/>
            <a:ext cx="659329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>
            <a:off x="7963976" y="4059419"/>
            <a:ext cx="965499" cy="58878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9016179" y="4452820"/>
            <a:ext cx="608151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153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/>
              <a:t>Unordered Lists: </a:t>
            </a:r>
            <a:r>
              <a:rPr lang="en-US" sz="3900" noProof="1"/>
              <a:t>&lt;</a:t>
            </a:r>
            <a:r>
              <a:rPr lang="en-US" sz="3900" dirty="0"/>
              <a:t>u</a:t>
            </a:r>
            <a:r>
              <a:rPr lang="en-US" sz="3900" noProof="1"/>
              <a:t>l&gt;</a:t>
            </a:r>
            <a:r>
              <a:rPr lang="en-US" sz="3900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144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1752171" y="4274633"/>
            <a:ext cx="4220617" cy="50438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 flipH="1">
            <a:off x="9142412" y="4343400"/>
            <a:ext cx="155588" cy="381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5668066" y="4343400"/>
            <a:ext cx="1688478" cy="43561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378003" y="4800600"/>
            <a:ext cx="130920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Java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PHP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C++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5272403" y="4800600"/>
            <a:ext cx="14877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Java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PHP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C++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8889074" y="4831140"/>
            <a:ext cx="14877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Java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PHP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C++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1324667" y="4779015"/>
            <a:ext cx="427504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8863838" y="4762123"/>
            <a:ext cx="40892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5210867" y="4808033"/>
            <a:ext cx="4572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810473" y="1643896"/>
            <a:ext cx="10565765" cy="195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&lt;li&gt;Java&lt;/li&gt;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&lt;li&gt;PHP&lt;/li&gt;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C++</a:t>
            </a: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Pairs of text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and associated definition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Renders without bullets</a:t>
            </a:r>
          </a:p>
          <a:p>
            <a:pPr lvl="1">
              <a:defRPr/>
            </a:pPr>
            <a:r>
              <a:rPr lang="en-US" dirty="0"/>
              <a:t>Definition is indented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959658" y="2514600"/>
            <a:ext cx="10269509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236" y="49289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Hypertext Markup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236" y="5712544"/>
            <a:ext cx="8938472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  <p:pic>
        <p:nvPicPr>
          <p:cNvPr id="1027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76" y="1193944"/>
            <a:ext cx="5638936" cy="33867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231696" y="3773167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18812" y="2744483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12589" y="4592087"/>
            <a:ext cx="10563648" cy="820600"/>
          </a:xfrm>
        </p:spPr>
        <p:txBody>
          <a:bodyPr/>
          <a:lstStyle/>
          <a:p>
            <a:r>
              <a:rPr lang="en-US" dirty="0"/>
              <a:t>Section Elements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12589" y="5453166"/>
            <a:ext cx="10563648" cy="719034"/>
          </a:xfrm>
        </p:spPr>
        <p:txBody>
          <a:bodyPr/>
          <a:lstStyle/>
          <a:p>
            <a:r>
              <a:rPr lang="en-US" dirty="0"/>
              <a:t>&lt;div&gt; and &lt;span&gt;</a:t>
            </a:r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6363442" y="1441991"/>
            <a:ext cx="487553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932820" y="1443932"/>
            <a:ext cx="4709364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creates logical divisions within a page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/>
              <a:t>Block element (rendered as rectangle)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/>
              <a:t>Typically used with CSS classes</a:t>
            </a:r>
          </a:p>
          <a:p>
            <a:pPr lvl="1">
              <a:spcBef>
                <a:spcPct val="30000"/>
              </a:spcBef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&lt;div&gt;</a:t>
            </a:r>
            <a:r>
              <a:rPr lang="en-US" dirty="0"/>
              <a:t>s can be nested as blocks</a:t>
            </a:r>
            <a:endParaRPr lang="bg-BG" dirty="0"/>
          </a:p>
          <a:p>
            <a:pPr>
              <a:spcBef>
                <a:spcPct val="30000"/>
              </a:spcBef>
              <a:defRPr/>
            </a:pPr>
            <a:r>
              <a:rPr lang="en-US" dirty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816821" y="4953000"/>
            <a:ext cx="10459959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style="font-size:24px; color:red"&gt;DIV example&lt;/div&gt;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170" name="Picture 2" descr="https://test.caes.ucdavis.edu/jQueryPresentation/Images/DivSelectorHtml-di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93" y="2261901"/>
            <a:ext cx="343448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2942" y="3982487"/>
            <a:ext cx="4062942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&lt;div&gt;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2942" y="4843566"/>
            <a:ext cx="4062942" cy="719034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8194" name="Picture 2" descr="http://www.insofta.com/stock-icons/xp-artistic-icons/preview/insert-di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67" y="1240268"/>
            <a:ext cx="5043550" cy="2417331"/>
          </a:xfrm>
          <a:prstGeom prst="roundRect">
            <a:avLst>
              <a:gd name="adj" fmla="val 47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8196" name="Picture 4" descr="http://www.russellheimlich.com/blog/wp-content/uploads/2009/09/death-to-di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5755">
            <a:off x="1102277" y="1249678"/>
            <a:ext cx="4568111" cy="2373911"/>
          </a:xfrm>
          <a:prstGeom prst="roundRect">
            <a:avLst>
              <a:gd name="adj" fmla="val 6275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http://html5doctor.com/wp-content/uploads/2009/06/html5-after1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9937">
            <a:off x="8780921" y="4710421"/>
            <a:ext cx="2019341" cy="1518686"/>
          </a:xfrm>
          <a:prstGeom prst="roundRect">
            <a:avLst>
              <a:gd name="adj" fmla="val 48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558684">
            <a:off x="902244" y="5160260"/>
            <a:ext cx="3183717" cy="1009125"/>
          </a:xfrm>
          <a:prstGeom prst="roundRect">
            <a:avLst>
              <a:gd name="adj" fmla="val 13428"/>
            </a:avLst>
          </a:prstGeom>
          <a:solidFill>
            <a:srgbClr val="F8E19F">
              <a:alpha val="50196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>
                <a:latin typeface="Consolas" pitchFamily="49" charset="0"/>
                <a:cs typeface="Consolas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4911530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301447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dirty="0"/>
              <a:t> is inline styling element</a:t>
            </a:r>
          </a:p>
          <a:p>
            <a:pPr>
              <a:defRPr/>
            </a:pPr>
            <a:r>
              <a:rPr lang="en-US" dirty="0"/>
              <a:t>Useful for modifying a specific portion of text </a:t>
            </a:r>
          </a:p>
          <a:p>
            <a:pPr lvl="1">
              <a:defRPr/>
            </a:pPr>
            <a:r>
              <a:rPr lang="en-US" dirty="0"/>
              <a:t>Inline element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doesn't create a separate</a:t>
            </a:r>
            <a:br>
              <a:rPr lang="en-US" dirty="0"/>
            </a:br>
            <a:r>
              <a:rPr lang="en-US" dirty="0"/>
              <a:t>area (paragraph) in the document</a:t>
            </a:r>
          </a:p>
          <a:p>
            <a:pPr>
              <a:defRPr/>
            </a:pPr>
            <a:r>
              <a:rPr lang="en-US" dirty="0"/>
              <a:t>Used to style pieces of text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912814" y="4495800"/>
            <a:ext cx="103631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another &lt;span style="font-size:32px; font-weight:bold"&gt;TEST&lt;/span&gt;.&lt;/p&gt;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48" y="1371600"/>
            <a:ext cx="2191964" cy="1495398"/>
          </a:xfrm>
          <a:prstGeom prst="roundRect">
            <a:avLst>
              <a:gd name="adj" fmla="val 27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67" y="3352800"/>
            <a:ext cx="4586645" cy="578897"/>
          </a:xfrm>
          <a:prstGeom prst="roundRect">
            <a:avLst>
              <a:gd name="adj" fmla="val 145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15260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7765" y="2760800"/>
            <a:ext cx="7313295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&lt;span&gt;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37765" y="3621879"/>
            <a:ext cx="7313295" cy="719034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776">
            <a:off x="6845089" y="839061"/>
            <a:ext cx="4367662" cy="1695450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6" y="1219200"/>
            <a:ext cx="6405467" cy="1299167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2588" y="4876800"/>
            <a:ext cx="10583678" cy="1131496"/>
          </a:xfrm>
          <a:prstGeom prst="roundRect">
            <a:avLst>
              <a:gd name="adj" fmla="val 23886"/>
            </a:avLst>
          </a:prstGeom>
          <a:ln w="38100">
            <a:solidFill>
              <a:schemeClr val="accent5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6AF2E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itchFamily="49" charset="0"/>
                <a:cs typeface="Consolas" pitchFamily="49" charset="0"/>
              </a:rPr>
              <a:t>&lt;span&gt;some text&lt;/span&gt;</a:t>
            </a: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07773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8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1828800"/>
            <a:ext cx="8534398" cy="4572000"/>
          </a:xfrm>
          <a:prstGeom prst="roundRect">
            <a:avLst>
              <a:gd name="adj" fmla="val 64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Before"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0698" y="2154972"/>
            <a:ext cx="10365314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id="header"&gt; …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id="navigation"&gt; …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id="sidebar"&gt; …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id="content"&gt; …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id="footer"&gt; …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93273" y="4439687"/>
            <a:ext cx="6602280" cy="820600"/>
          </a:xfrm>
        </p:spPr>
        <p:txBody>
          <a:bodyPr/>
          <a:lstStyle/>
          <a:p>
            <a:r>
              <a:rPr lang="en-US" dirty="0"/>
              <a:t>The HTML 4 Way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93273" y="5300766"/>
            <a:ext cx="660228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218" name="Picture 2" descr="http://t2.gstatic.com/images?q=tbn:ANd9GcSrxqvIZjA0U9H1Q_BwBm_b4qOKOuQYF-eif49y5KQNFukISJEx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52" y="1845999"/>
            <a:ext cx="3508560" cy="19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ohio.edu/people/bt126509/vico361/exercise03/images/html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845999"/>
            <a:ext cx="5562600" cy="19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5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Hypertext Markup Language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Looks (looked?) like: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A Microsoft Word document</a:t>
            </a:r>
          </a:p>
          <a:p>
            <a:pPr>
              <a:defRPr/>
            </a:pPr>
            <a:r>
              <a:rPr lang="en-US" dirty="0"/>
              <a:t>The markup tags provide meta-information about the page content and 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295400"/>
            <a:ext cx="2590800" cy="30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 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2530827"/>
            <a:ext cx="10363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4820687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5681766"/>
            <a:ext cx="1056364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146" name="Picture 2" descr="http://www.designscollage.com/wp-content/uploads/2010/07/main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52" y="1143001"/>
            <a:ext cx="6009522" cy="3179610"/>
          </a:xfrm>
          <a:prstGeom prst="roundRect">
            <a:avLst>
              <a:gd name="adj" fmla="val 6370"/>
            </a:avLst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well formatted</a:t>
            </a:r>
          </a:p>
          <a:p>
            <a:pPr lvl="1"/>
            <a:r>
              <a:rPr lang="en-US" dirty="0"/>
              <a:t>Nested tags should be indented on the right, but not always!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Any sequence of whitespace converts to a single space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Code Formatting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5025" y="2430279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class="book"&gt;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class="book-logo"&gt;&lt;img src="book-logo.png" /&gt;&lt;/span&gt;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521438"/>
            <a:ext cx="105187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class="book"&gt;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class="book-logo"&gt;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src="book-logo.png"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741612" y="5774122"/>
            <a:ext cx="4724400" cy="570445"/>
          </a:xfrm>
          <a:prstGeom prst="wedgeRoundRectCallout">
            <a:avLst>
              <a:gd name="adj1" fmla="val -55486"/>
              <a:gd name="adj2" fmla="val -545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have a space after the image!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21512" y="4987656"/>
            <a:ext cx="503356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34468" y="4683713"/>
            <a:ext cx="4800600" cy="648043"/>
          </a:xfrm>
          <a:prstGeom prst="wedgeRoundRectCallout">
            <a:avLst>
              <a:gd name="adj1" fmla="val -67284"/>
              <a:gd name="adj2" fmla="val 21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have a space before the image!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325708"/>
            <a:ext cx="629385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80957" y="5345404"/>
            <a:ext cx="482111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12814" y="5709138"/>
            <a:ext cx="288190" cy="3304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Character entities are used to display reserved characters in HTML.</a:t>
            </a:r>
          </a:p>
          <a:p>
            <a:r>
              <a:rPr lang="en-US" dirty="0"/>
              <a:t>Characters, not present on your keyboard, can also be replaced by entities.</a:t>
            </a:r>
          </a:p>
          <a:p>
            <a:r>
              <a:rPr lang="en-US" dirty="0"/>
              <a:t>Entities can be presented by name </a:t>
            </a:r>
            <a:r>
              <a:rPr lang="en-US"/>
              <a:t>or by </a:t>
            </a:r>
            <a:r>
              <a:rPr lang="en-US" dirty="0"/>
              <a:t>number.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Entities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2359" y="43434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&amp;gt;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&amp;#60;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&amp;#62;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99212" y="5257800"/>
            <a:ext cx="4800600" cy="914400"/>
          </a:xfrm>
          <a:prstGeom prst="wedgeRoundRectCallout">
            <a:avLst>
              <a:gd name="adj1" fmla="val -66756"/>
              <a:gd name="adj2" fmla="val -59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 will be a div with content &lt;div&gt;&lt;/div&gt; as text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5905500"/>
            <a:ext cx="1412147" cy="533400"/>
          </a:xfrm>
          <a:prstGeom prst="wedgeRoundRectCallout">
            <a:avLst>
              <a:gd name="adj1" fmla="val 26101"/>
              <a:gd name="adj2" fmla="val -2023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start (&amp;)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1756104" y="5935133"/>
            <a:ext cx="1066800" cy="533400"/>
          </a:xfrm>
          <a:prstGeom prst="wedgeRoundRectCallout">
            <a:avLst>
              <a:gd name="adj1" fmla="val -51677"/>
              <a:gd name="adj2" fmla="val -2039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75304" y="5935133"/>
            <a:ext cx="1066800" cy="533400"/>
          </a:xfrm>
          <a:prstGeom prst="wedgeRoundRectCallout">
            <a:avLst>
              <a:gd name="adj1" fmla="val -138185"/>
              <a:gd name="adj2" fmla="val -2102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(;)</a:t>
            </a:r>
          </a:p>
        </p:txBody>
      </p:sp>
    </p:spTree>
    <p:extLst>
      <p:ext uri="{BB962C8B-B14F-4D97-AF65-F5344CB8AC3E}">
        <p14:creationId xmlns:p14="http://schemas.microsoft.com/office/powerpoint/2010/main" val="22528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Tips and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correct vision and attitude towards HTML</a:t>
            </a:r>
          </a:p>
          <a:p>
            <a:pPr lvl="1"/>
            <a:r>
              <a:rPr lang="en-US" dirty="0"/>
              <a:t>HTML is only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, not appearance</a:t>
            </a:r>
          </a:p>
          <a:p>
            <a:pPr lvl="1"/>
            <a:r>
              <a:rPr lang="en-US" dirty="0"/>
              <a:t>Browsers tolerate invalid HTML code and parse errors</a:t>
            </a:r>
          </a:p>
          <a:p>
            <a:pPr lvl="2"/>
            <a:r>
              <a:rPr lang="en-US" dirty="0"/>
              <a:t>You should always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HTML</a:t>
            </a:r>
            <a:endParaRPr lang="en-US" dirty="0"/>
          </a:p>
          <a:p>
            <a:pPr lvl="2"/>
            <a:r>
              <a:rPr lang="en-US" dirty="0"/>
              <a:t>Format your HTML code</a:t>
            </a:r>
          </a:p>
          <a:p>
            <a:pPr lvl="1"/>
            <a:r>
              <a:rPr lang="en-US" dirty="0"/>
              <a:t>Always think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W3C HTML Validator</a:t>
            </a:r>
            <a:r>
              <a:rPr lang="en-US" dirty="0"/>
              <a:t> is a way to validate your HTML</a:t>
            </a:r>
          </a:p>
          <a:p>
            <a:pPr lvl="1"/>
            <a:r>
              <a:rPr lang="en-US" dirty="0">
                <a:hlinkClick r:id="rId2"/>
              </a:rPr>
              <a:t>http://validator.w3.org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HTML describe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000" dirty="0"/>
              <a:t>(text, images, tables, figures, etc.)</a:t>
            </a:r>
            <a:br>
              <a:rPr lang="en-US" sz="3000" dirty="0"/>
            </a:br>
            <a:r>
              <a:rPr lang="en-US" sz="3000" dirty="0"/>
              <a:t>in HTML elements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Elements consist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open / closing tag + content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HTML documents consist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Commonly used HTML tags: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dirty="0"/>
              <a:t> are block elements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dirty="0"/>
              <a:t> is inline element</a:t>
            </a:r>
          </a:p>
          <a:p>
            <a:pPr>
              <a:lnSpc>
                <a:spcPct val="100000"/>
              </a:lnSpc>
            </a:pP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314062"/>
            <a:ext cx="4152216" cy="30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5 - Overview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53006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An HTML document must have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htm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/>
              <a:t> file extension</a:t>
            </a:r>
          </a:p>
          <a:p>
            <a:pPr>
              <a:defRPr/>
            </a:pPr>
            <a:r>
              <a:rPr lang="en-US" dirty="0"/>
              <a:t>HTML files can be created with text editors:</a:t>
            </a:r>
          </a:p>
          <a:p>
            <a:pPr lvl="1">
              <a:defRPr/>
            </a:pPr>
            <a:r>
              <a:rPr lang="en-US" noProof="1"/>
              <a:t>Notepad++, GEdit, Sublime Text, WebStorm, …</a:t>
            </a:r>
          </a:p>
          <a:p>
            <a:pPr>
              <a:defRPr/>
            </a:pPr>
            <a:r>
              <a:rPr lang="en-US" dirty="0"/>
              <a:t>Or HTML editors (WYSIWYG Editors):</a:t>
            </a:r>
          </a:p>
          <a:p>
            <a:pPr lvl="1">
              <a:defRPr/>
            </a:pPr>
            <a:r>
              <a:rPr lang="en-US" dirty="0"/>
              <a:t>Microsoft </a:t>
            </a:r>
            <a:r>
              <a:rPr lang="en-US" noProof="1"/>
              <a:t>WebMatrix</a:t>
            </a:r>
          </a:p>
          <a:p>
            <a:pPr lvl="1">
              <a:defRPr/>
            </a:pPr>
            <a:r>
              <a:rPr lang="en-US" dirty="0"/>
              <a:t>Microsoft Expression Web</a:t>
            </a:r>
          </a:p>
          <a:p>
            <a:pPr lvl="1">
              <a:defRPr/>
            </a:pPr>
            <a:r>
              <a:rPr lang="en-US" dirty="0"/>
              <a:t>Microsoft Visual Studio</a:t>
            </a:r>
          </a:p>
          <a:p>
            <a:pPr lvl="1">
              <a:defRPr/>
            </a:pPr>
            <a:r>
              <a:rPr lang="en-US" dirty="0"/>
              <a:t>Adobe Dreamweaver</a:t>
            </a:r>
          </a:p>
          <a:p>
            <a:pPr lvl="1">
              <a:defRPr/>
            </a:pPr>
            <a:r>
              <a:rPr lang="en-US" dirty="0"/>
              <a:t>Adobe Edge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HTML Pages</a:t>
            </a:r>
          </a:p>
        </p:txBody>
      </p:sp>
      <p:pic>
        <p:nvPicPr>
          <p:cNvPr id="3074" name="Picture 2" descr="http://sambaumgarten.me/wp-content/uploads/2013/03/photodune-907223-html-code-m-e13638050865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8212" y="4320014"/>
            <a:ext cx="5460247" cy="18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Past, Present,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144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1991 – HTML first mentioned – Tim Berners-Lee – HTML tags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1993 – HTML (first public version, published at IETF)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1993 – HTML 2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1995 – HTML 2 – W3C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1995 – HTML 3 draft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1997 – HTML 3.2 – “Wilbur”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1997 – HTML 4 – ”Cougar” – CSS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1999 – HTML 4.01 (final)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2000 – XHTML draft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2001 – XHTML  (final)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2008 – HTML5 / XHTML5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2011 – feature complete HTML5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3"/>
              </a:rPr>
              <a:t>http://en.wikipedia.org/wiki/HTML5#Plan_2014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170" name="Picture 2" descr="http://www.karmapsychicboutique.com/page/_files/past_life_regression_hypnosis_health_info%5B1%5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09800"/>
            <a:ext cx="3555074" cy="3993833"/>
          </a:xfrm>
          <a:prstGeom prst="roundRect">
            <a:avLst>
              <a:gd name="adj" fmla="val 438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121669"/>
            <a:ext cx="2170094" cy="2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285999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40" y="3396394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3963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7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600" dirty="0"/>
              <a:t>Concepts in HTML</a:t>
            </a:r>
          </a:p>
          <a:p>
            <a:pPr lvl="1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Tags</a:t>
            </a:r>
          </a:p>
          <a:p>
            <a:pPr lvl="2"/>
            <a:r>
              <a:rPr lang="en-US" sz="3200" dirty="0"/>
              <a:t>Opening tag and closing tag</a:t>
            </a:r>
          </a:p>
          <a:p>
            <a:pPr lvl="2"/>
            <a:r>
              <a:rPr lang="en-US" sz="3200" dirty="0"/>
              <a:t>The smallest piece in HTML</a:t>
            </a:r>
          </a:p>
          <a:p>
            <a:pPr lvl="1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2"/>
            <a:r>
              <a:rPr lang="en-US" sz="3200" dirty="0"/>
              <a:t>Properties of the tag, e.g. size, color, etc… </a:t>
            </a:r>
          </a:p>
          <a:p>
            <a:pPr lvl="1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pPr lvl="2"/>
            <a:r>
              <a:rPr lang="en-US" sz="3200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https://c1.staticflickr.com/3/2482/3552916541_7ccbbde53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447800"/>
            <a:ext cx="4038600" cy="2695576"/>
          </a:xfrm>
          <a:prstGeom prst="roundRect">
            <a:avLst>
              <a:gd name="adj" fmla="val 704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56388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are the smallest piece in HTML Document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dirty="0"/>
              <a:t>" and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dirty="0"/>
              <a:t>"</a:t>
            </a:r>
          </a:p>
          <a:p>
            <a:pPr>
              <a:lnSpc>
                <a:spcPct val="110000"/>
              </a:lnSpc>
            </a:pPr>
            <a:r>
              <a:rPr lang="en-US" dirty="0"/>
              <a:t>Two kinds of tags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Opening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Mark the start of an </a:t>
            </a:r>
            <a:br>
              <a:rPr lang="en-US" dirty="0"/>
            </a:br>
            <a:r>
              <a:rPr lang="en-US" dirty="0"/>
              <a:t>HTML 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Closing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Mark the end of an HTML element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Start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&lt;/</a:t>
            </a:r>
            <a:r>
              <a:rPr lang="en-US" dirty="0"/>
              <a:t>" and end with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42012" y="2795898"/>
            <a:ext cx="5197475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&lt;h1&gt;Hello HTML5!&lt;/h1&gt;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8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456612" y="1889694"/>
            <a:ext cx="2397948" cy="701105"/>
          </a:xfrm>
          <a:prstGeom prst="wedgeRoundRectCallout">
            <a:avLst>
              <a:gd name="adj1" fmla="val -94056"/>
              <a:gd name="adj2" fmla="val 114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Opening tag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7294143" y="5408815"/>
            <a:ext cx="2532893" cy="586814"/>
          </a:xfrm>
          <a:prstGeom prst="wedgeRoundRectCallout">
            <a:avLst>
              <a:gd name="adj1" fmla="val 60149"/>
              <a:gd name="adj2" fmla="val -272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7294142" y="5408815"/>
            <a:ext cx="2532893" cy="564028"/>
          </a:xfrm>
          <a:prstGeom prst="wedgeRoundRectCallout">
            <a:avLst>
              <a:gd name="adj1" fmla="val -59123"/>
              <a:gd name="adj2" fmla="val -144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7294143" y="5420208"/>
            <a:ext cx="2569405" cy="564028"/>
          </a:xfrm>
          <a:prstGeom prst="wedgeRoundRectCallout">
            <a:avLst>
              <a:gd name="adj1" fmla="val -37060"/>
              <a:gd name="adj2" fmla="val -216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8456612" y="1889695"/>
            <a:ext cx="2397948" cy="701105"/>
          </a:xfrm>
          <a:prstGeom prst="wedgeRoundRectCallout">
            <a:avLst>
              <a:gd name="adj1" fmla="val -87186"/>
              <a:gd name="adj2" fmla="val 1529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Opening tag</a:t>
            </a: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8456612" y="1879566"/>
            <a:ext cx="2397948" cy="701105"/>
          </a:xfrm>
          <a:prstGeom prst="wedgeRoundRectCallout">
            <a:avLst>
              <a:gd name="adj1" fmla="val -85052"/>
              <a:gd name="adj2" fmla="val 205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Opening tag</a:t>
            </a:r>
          </a:p>
        </p:txBody>
      </p:sp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2802</Words>
  <Application>Microsoft Office PowerPoint</Application>
  <PresentationFormat>Custom</PresentationFormat>
  <Paragraphs>539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Consolas</vt:lpstr>
      <vt:lpstr>Corbel</vt:lpstr>
      <vt:lpstr>Courier New</vt:lpstr>
      <vt:lpstr>Times New Roman</vt:lpstr>
      <vt:lpstr>Wingdings</vt:lpstr>
      <vt:lpstr>Wingdings 2</vt:lpstr>
      <vt:lpstr>SoftUni 16x9</vt:lpstr>
      <vt:lpstr>1_SoftUni 16x9</vt:lpstr>
      <vt:lpstr>2_SoftUni 16x9</vt:lpstr>
      <vt:lpstr>HTML 5 Overview</vt:lpstr>
      <vt:lpstr>Table of Contents</vt:lpstr>
      <vt:lpstr>Hypertext Markup Language</vt:lpstr>
      <vt:lpstr>Hypertext Markup Language</vt:lpstr>
      <vt:lpstr>Creating HTML Pages</vt:lpstr>
      <vt:lpstr>HTML – Past, Present, Future</vt:lpstr>
      <vt:lpstr>HTML Terminology</vt:lpstr>
      <vt:lpstr>HTML Terminology</vt:lpstr>
      <vt:lpstr>HTML Tags</vt:lpstr>
      <vt:lpstr>Attributes</vt:lpstr>
      <vt:lpstr>Most Common Attributes</vt:lpstr>
      <vt:lpstr>Custom Attributes</vt:lpstr>
      <vt:lpstr>HTML Elements</vt:lpstr>
      <vt:lpstr>HTML Terminology</vt:lpstr>
      <vt:lpstr>HTML Document Structure</vt:lpstr>
      <vt:lpstr>HTML Document Structure</vt:lpstr>
      <vt:lpstr>Head Element</vt:lpstr>
      <vt:lpstr>DOCTYPE and Body Element</vt:lpstr>
      <vt:lpstr>HTML Document Structure</vt:lpstr>
      <vt:lpstr>HTML Common Elements</vt:lpstr>
      <vt:lpstr>Text Formatting</vt:lpstr>
      <vt:lpstr>Some Simple Tags</vt:lpstr>
      <vt:lpstr>Hyperlinks</vt:lpstr>
      <vt:lpstr>Images</vt:lpstr>
      <vt:lpstr>Embedded Images</vt:lpstr>
      <vt:lpstr>Headings and Paragraphs</vt:lpstr>
      <vt:lpstr>Ordered Lists: &lt;ol&gt; Tag</vt:lpstr>
      <vt:lpstr>Unordered Lists: &lt;ul&gt; Tag</vt:lpstr>
      <vt:lpstr>Definition lists: &lt;dl&gt; tag</vt:lpstr>
      <vt:lpstr>HTML Common Elements</vt:lpstr>
      <vt:lpstr>Section Elements</vt:lpstr>
      <vt:lpstr>The &lt;div&gt; Tag</vt:lpstr>
      <vt:lpstr>&lt;div&gt;</vt:lpstr>
      <vt:lpstr>The &lt;span&gt; Tag</vt:lpstr>
      <vt:lpstr>&lt;span&gt;</vt:lpstr>
      <vt:lpstr>Semantic Structural Tags</vt:lpstr>
      <vt:lpstr>The Structure of a Web Page</vt:lpstr>
      <vt:lpstr>The "HTML 4 and Before" Way</vt:lpstr>
      <vt:lpstr>The HTML 4 Way</vt:lpstr>
      <vt:lpstr>The HTML 5 Way</vt:lpstr>
      <vt:lpstr>Semantic Structural Tags</vt:lpstr>
      <vt:lpstr>HTML Code Formatting</vt:lpstr>
      <vt:lpstr>HTML Entities</vt:lpstr>
      <vt:lpstr>HTML Tips and Practices</vt:lpstr>
      <vt:lpstr>Summary</vt:lpstr>
      <vt:lpstr>HTML 5 - Overview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Overview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2016-05-09T19:31:37Z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